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56" r:id="rId4"/>
    <p:sldId id="257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16" autoAdjust="0"/>
    <p:restoredTop sz="94660"/>
  </p:normalViewPr>
  <p:slideViewPr>
    <p:cSldViewPr>
      <p:cViewPr>
        <p:scale>
          <a:sx n="70" d="100"/>
          <a:sy n="70" d="100"/>
        </p:scale>
        <p:origin x="-113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CBE64E-D090-4DA4-B64C-0807B19296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ACA1E8-0C60-44A3-BCA4-BF26D3F6646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04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0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396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896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7891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063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5281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4034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8336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6326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689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462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3A33-5EDA-4937-9CBB-2EBA647497CD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7A2FD-E7DF-4B96-9735-1DDD4C5C3B4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576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4248471"/>
          </a:xfrm>
        </p:spPr>
        <p:txBody>
          <a:bodyPr/>
          <a:lstStyle/>
          <a:p>
            <a:r>
              <a:rPr lang="ar-EG" b="1" dirty="0" smtClean="0"/>
              <a:t>محاضرات في حقوق الانسان ومكافحة الفساد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4800" b="1" i="1" dirty="0" smtClean="0"/>
              <a:t>اعداد</a:t>
            </a:r>
            <a:br>
              <a:rPr lang="ar-EG" sz="4800" b="1" i="1" dirty="0" smtClean="0"/>
            </a:br>
            <a:r>
              <a:rPr lang="ar-EG" sz="4800" b="1" i="1" dirty="0" smtClean="0"/>
              <a:t>أ.د.عزت الخياط</a:t>
            </a:r>
            <a:endParaRPr lang="ar-EG" sz="4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3659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المحاضرة السادسة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b="1" dirty="0" smtClean="0"/>
              <a:t>                     </a:t>
            </a:r>
            <a:r>
              <a:rPr lang="ar-EG" sz="4000" b="1" i="1" dirty="0" smtClean="0"/>
              <a:t>(الفساد ومكافحة الفساد)</a:t>
            </a:r>
          </a:p>
          <a:p>
            <a:pPr marL="0" indent="0">
              <a:buNone/>
            </a:pPr>
            <a:endParaRPr lang="ar-EG" sz="4000" b="1" i="1" dirty="0"/>
          </a:p>
          <a:p>
            <a:pPr marL="0" indent="0">
              <a:buNone/>
            </a:pPr>
            <a:r>
              <a:rPr lang="ar-EG" sz="4000" b="1" i="1" dirty="0" smtClean="0"/>
              <a:t>لطلاب وطالبات الفرقة الاولي عام  ،تربية،هندسة ،برامج اللغة الانجليزية</a:t>
            </a:r>
          </a:p>
        </p:txBody>
      </p:sp>
    </p:spTree>
    <p:extLst>
      <p:ext uri="{BB962C8B-B14F-4D97-AF65-F5344CB8AC3E}">
        <p14:creationId xmlns:p14="http://schemas.microsoft.com/office/powerpoint/2010/main" val="78160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35846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dirty="0"/>
              <a:t> </a:t>
            </a:r>
            <a:endParaRPr lang="en-US" sz="2400" b="1" i="1" dirty="0"/>
          </a:p>
          <a:p>
            <a:pPr algn="ctr"/>
            <a:r>
              <a:rPr lang="ar-EG" b="1" i="1" dirty="0"/>
              <a:t>مكافحة الفساد</a:t>
            </a:r>
            <a:endParaRPr lang="en-US" b="1" i="1" dirty="0"/>
          </a:p>
          <a:p>
            <a:pPr algn="ctr"/>
            <a:r>
              <a:rPr lang="en-US" b="1" i="1" dirty="0"/>
              <a:t>Corruption control</a:t>
            </a:r>
          </a:p>
          <a:p>
            <a:r>
              <a:rPr lang="ar-EG" b="1" i="1" dirty="0"/>
              <a:t>الفساد هو آفة من آفات المجتمعات النامية وإنتشرت تلك الآفه  في الآونة الأخيرة</a:t>
            </a:r>
            <a:endParaRPr lang="en-US" b="1" i="1" dirty="0"/>
          </a:p>
          <a:p>
            <a:r>
              <a:rPr lang="ar-EG" b="1" i="1" dirty="0"/>
              <a:t>مفهوم الفساد اللغوى :- هوا لفظ اتى من الفعل فسد بمعنى أتلف وأبطل وقد جاء لفظ الفساد في القراءن في مواقع كثيرة وكان الجزاء الشديد الذي فرضه رب العباد على الفاسدين</a:t>
            </a:r>
            <a:endParaRPr lang="en-US" b="1" i="1" dirty="0"/>
          </a:p>
          <a:p>
            <a:r>
              <a:rPr lang="ar-EG" b="1" i="1" dirty="0"/>
              <a:t>مفهوم الفساد من حيث " المعنى " :-  يعرف بمعانى كثيرة منها الخروج على القانون او عدم الإلتزام ويشمل غياب القانون في تحقيق مصالح شخصية</a:t>
            </a:r>
            <a:endParaRPr lang="en-US" b="1" i="1" dirty="0"/>
          </a:p>
          <a:p>
            <a:pPr lvl="0"/>
            <a:r>
              <a:rPr lang="ar-EG" b="1" i="1" dirty="0"/>
              <a:t>وهو كل سلوك ضد المصلحة </a:t>
            </a:r>
            <a:r>
              <a:rPr lang="ar-EG" b="1" i="1" dirty="0"/>
              <a:t>العامةتعريف الفساد من قبل منظمة الشفايفة الدولية :- هو كل عمل يتضمن سوء استخدام المنصب أو العمل لتحقيق مصلحة ذاتية لنفسه او لجماعته</a:t>
            </a:r>
          </a:p>
          <a:p>
            <a:pPr lvl="0"/>
            <a:r>
              <a:rPr lang="ar-EG" b="1" i="1" dirty="0"/>
              <a:t>أشكال الفساد :- استخدام المنصب العام للحصول على امتيازات خاصة</a:t>
            </a:r>
          </a:p>
          <a:p>
            <a:pPr lvl="0"/>
            <a:r>
              <a:rPr lang="ar-EG" b="1" i="1" dirty="0"/>
              <a:t>- غياب النزاهة والشفافية في طرح الصفقات مقابل الحصول على مكسب مادى او معنوى</a:t>
            </a:r>
          </a:p>
          <a:p>
            <a:pPr lvl="0"/>
            <a:r>
              <a:rPr lang="ar-EG" b="1" i="1" dirty="0"/>
              <a:t>- المحسوبية والمحاباة والوساطة</a:t>
            </a:r>
          </a:p>
          <a:p>
            <a:pPr lvl="0"/>
            <a:r>
              <a:rPr lang="ar-EG" b="1" i="1" dirty="0"/>
              <a:t>- سرقة الأموال والممتلكات العامة</a:t>
            </a:r>
          </a:p>
          <a:p>
            <a:pPr lvl="0"/>
            <a:r>
              <a:rPr lang="ar-EG" b="1" i="1" dirty="0"/>
              <a:t>- اهدار المال العام.</a:t>
            </a:r>
          </a:p>
          <a:p>
            <a:pPr lvl="0"/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6020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sz="2000" b="1" i="1" dirty="0" smtClean="0"/>
              <a:t>ويقسم </a:t>
            </a:r>
            <a:r>
              <a:rPr lang="ar-EG" sz="2000" b="1" i="1" dirty="0"/>
              <a:t>الفساد بعدة طرق :-</a:t>
            </a:r>
            <a:endParaRPr lang="en-US" sz="2000" b="1" i="1" dirty="0"/>
          </a:p>
          <a:p>
            <a:r>
              <a:rPr lang="ar-EG" sz="2000" b="1" i="1" dirty="0"/>
              <a:t>-  من حيث الشكل</a:t>
            </a:r>
            <a:endParaRPr lang="en-US" sz="2000" b="1" i="1" dirty="0"/>
          </a:p>
          <a:p>
            <a:r>
              <a:rPr lang="ar-EG" sz="2000" b="1" i="1" dirty="0"/>
              <a:t>- من حيث الحجم والمستوى</a:t>
            </a:r>
            <a:endParaRPr lang="en-US" sz="2000" b="1" i="1" dirty="0"/>
          </a:p>
          <a:p>
            <a:r>
              <a:rPr lang="ar-EG" sz="2000" b="1" i="1" dirty="0"/>
              <a:t>- على حسب إنتشاره</a:t>
            </a:r>
            <a:endParaRPr lang="en-US" sz="2000" b="1" i="1" dirty="0"/>
          </a:p>
          <a:p>
            <a:r>
              <a:rPr lang="ar-EG" sz="2000" b="1" i="1" dirty="0"/>
              <a:t>- من حيث القطاع</a:t>
            </a:r>
            <a:endParaRPr lang="en-US" sz="2000" b="1" i="1" dirty="0"/>
          </a:p>
          <a:p>
            <a:r>
              <a:rPr lang="ar-EG" sz="2000" b="1" i="1" dirty="0"/>
              <a:t>أنواع الفساد من حيث الشكل</a:t>
            </a:r>
            <a:endParaRPr lang="en-US" sz="2000" b="1" i="1" dirty="0"/>
          </a:p>
          <a:p>
            <a:r>
              <a:rPr lang="ar-EG" sz="2000" b="1" i="1" dirty="0"/>
              <a:t>1-  الفساد السياسى مثل ( فقد الديمقراطية – عدم الشفافية )</a:t>
            </a:r>
            <a:endParaRPr lang="en-US" sz="2000" b="1" i="1" dirty="0"/>
          </a:p>
          <a:p>
            <a:r>
              <a:rPr lang="ar-EG" sz="2000" b="1" i="1" dirty="0"/>
              <a:t>2- الفساد الادارى مثل ( التراخى والتكاسل في العمل )</a:t>
            </a:r>
            <a:endParaRPr lang="en-US" sz="2000" b="1" i="1" dirty="0"/>
          </a:p>
          <a:p>
            <a:r>
              <a:rPr lang="ar-EG" sz="2000" b="1" i="1" dirty="0"/>
              <a:t>3- الفساد الأخلاقى وهي تغنى أعمال مخلة أثناء العمل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66603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sz="2000" b="1" i="1" dirty="0"/>
              <a:t>أنواع الفساد من حيث الحجم والمستوى :-</a:t>
            </a:r>
            <a:endParaRPr lang="en-US" sz="2000" b="1" i="1" dirty="0"/>
          </a:p>
          <a:p>
            <a:pPr lvl="0"/>
            <a:r>
              <a:rPr lang="ar-EG" sz="2000" b="1" i="1" dirty="0"/>
              <a:t>فساد كبير </a:t>
            </a:r>
            <a:r>
              <a:rPr lang="en-US" sz="2000" b="1" i="1" dirty="0"/>
              <a:t>Macro or Grand Corruption</a:t>
            </a:r>
            <a:r>
              <a:rPr lang="ar-EG" sz="2000" b="1" i="1" dirty="0"/>
              <a:t> : وهو إرتكاب ذوات المناصب العليا لمخالفات تكون على قدر كبر وعظمة حجم المنصب</a:t>
            </a:r>
            <a:endParaRPr lang="en-US" sz="2000" b="1" i="1" dirty="0"/>
          </a:p>
          <a:p>
            <a:pPr lvl="0"/>
            <a:r>
              <a:rPr lang="ar-EG" sz="2000" b="1" i="1" dirty="0"/>
              <a:t>فساد صغير </a:t>
            </a:r>
            <a:r>
              <a:rPr lang="en-US" sz="2000" b="1" i="1" dirty="0"/>
              <a:t>Micro Corruption</a:t>
            </a:r>
            <a:r>
              <a:rPr lang="ar-EG" sz="2000" b="1" i="1" dirty="0"/>
              <a:t> : هو إرتكاب صغار الموظفين لوقائع فساد كالإبتزاز والرشوة</a:t>
            </a:r>
            <a:endParaRPr lang="en-US" sz="2000" b="1" i="1" dirty="0"/>
          </a:p>
          <a:p>
            <a:r>
              <a:rPr lang="ar-EG" sz="2000" b="1" i="1" dirty="0"/>
              <a:t>تقسيم الفساد على حسب إنتشاره :-</a:t>
            </a:r>
            <a:endParaRPr lang="en-US" sz="2000" b="1" i="1" dirty="0"/>
          </a:p>
          <a:p>
            <a:pPr lvl="0"/>
            <a:r>
              <a:rPr lang="ar-EG" sz="2000" b="1" i="1" dirty="0"/>
              <a:t>فساد دولى : وهو فساد من خلال شبكات عالمية ودولية وممارسة شركات متعددة الأنشطة لأفعال مخالفة مثل تقديم رشاوى لموظفى دول أخرى</a:t>
            </a:r>
            <a:endParaRPr lang="en-US" sz="2000" b="1" i="1" dirty="0"/>
          </a:p>
          <a:p>
            <a:pPr lvl="0"/>
            <a:r>
              <a:rPr lang="ar-EG" sz="2000" b="1" i="1" dirty="0"/>
              <a:t>فساد محلى : وهو فساد الموظفين داخل الدولة</a:t>
            </a:r>
            <a:endParaRPr lang="en-US" sz="2000" b="1" i="1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4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28343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sz="2000" b="1" i="1" dirty="0"/>
              <a:t>تقسيم الفساد من حيث القطاع :-</a:t>
            </a:r>
            <a:endParaRPr lang="en-US" sz="2000" b="1" i="1" dirty="0"/>
          </a:p>
          <a:p>
            <a:pPr lvl="0"/>
            <a:r>
              <a:rPr lang="ar-EG" sz="2000" b="1" i="1" dirty="0"/>
              <a:t>فساد قطاع عام : أًصبح القطاع العام يستغل بطريقة فاسدة من خلال موظفيه</a:t>
            </a:r>
            <a:endParaRPr lang="en-US" sz="2000" b="1" i="1" dirty="0"/>
          </a:p>
          <a:p>
            <a:pPr lvl="0"/>
            <a:r>
              <a:rPr lang="ar-EG" sz="2000" b="1" i="1" dirty="0"/>
              <a:t>فساد قطاع خاص : وهو قيام أصحاب الشركات برشوة موظفي الحكومة من أجل الحصول على ميزة مثل ( التهرب من الضرائب )</a:t>
            </a:r>
            <a:endParaRPr lang="en-US" sz="2000" b="1" i="1" dirty="0"/>
          </a:p>
          <a:p>
            <a:r>
              <a:rPr lang="ar-EG" sz="2000" b="1" i="1" dirty="0"/>
              <a:t>تأثير الفساد على المجتمع - يؤثر الفساد تأثير سلبى على المجتمع من نواحى مختلفة :-</a:t>
            </a:r>
            <a:endParaRPr lang="en-US" sz="2000" b="1" i="1" dirty="0"/>
          </a:p>
          <a:p>
            <a:pPr lvl="0"/>
            <a:r>
              <a:rPr lang="ar-EG" sz="2000" b="1" i="1" dirty="0"/>
              <a:t>التأثير على الحياة الأجتماعية: حيث يؤدى الفساد الى خلخلة القيم المجتمعية – الإحباط – التطرف – التعصب</a:t>
            </a:r>
            <a:endParaRPr lang="en-US" sz="2000" b="1" i="1" dirty="0"/>
          </a:p>
          <a:p>
            <a:pPr lvl="0"/>
            <a:r>
              <a:rPr lang="ar-EG" sz="2000" b="1" i="1" dirty="0"/>
              <a:t>التأثير على الحياة الأقتصادية : حيث يؤدى الفساد الى التأثير على جذب الإستثمارات – هروب رؤس الأموال المحلية – صعوبة توفير فرص عمل</a:t>
            </a:r>
            <a:endParaRPr lang="en-US" sz="2000" b="1" i="1" dirty="0"/>
          </a:p>
          <a:p>
            <a:pPr lvl="0"/>
            <a:r>
              <a:rPr lang="ar-EG" sz="2000" b="1" i="1" dirty="0"/>
              <a:t>التأثير على النظام السياسى : حيث يؤثر الفساد على ديمقراطية المجتمع وممارستها و التمتع بها – عدم الحق في المساواة – عدم تكافؤ الفرص و الذى يؤدى الى بروز النفاق السياسى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58186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ar-EG" b="1" i="1" dirty="0"/>
              <a:t>طرق وآليات مكافحة الفساد	:-</a:t>
            </a:r>
            <a:endParaRPr lang="en-US" b="1" i="1" dirty="0"/>
          </a:p>
          <a:p>
            <a:r>
              <a:rPr lang="ar-EG" b="1" i="1" dirty="0"/>
              <a:t>تختلف منظمة مكافحة الفساد من دولة الى اخرى و يلعب تفعيل القوانين و وضع آليات لمكافحة الفساد دورا هاما فى تحديد موقع كل دولة و وضعها فى جدول الشفافية و محاربة الفساد و هناك اشكال وضعت لطرق و آليات مكافحة الفساد نذكر منها :- </a:t>
            </a:r>
            <a:endParaRPr lang="en-US" b="1" i="1" dirty="0"/>
          </a:p>
          <a:p>
            <a:pPr lvl="0"/>
            <a:r>
              <a:rPr lang="ar-EG" b="1" i="1" dirty="0"/>
              <a:t>خضوع الجميع للمسائلة والمحاسبة و فى هذا فان الجميع باختلاف مواقعهم بدأ من اى موظف عالى فى الدولة الى صغار الموظفين خاضع للمسائلة و المحاسبة و الرقابة و السؤال عن تفشى و توحش ثراواتهم  </a:t>
            </a:r>
            <a:endParaRPr lang="en-US" b="1" i="1" dirty="0"/>
          </a:p>
          <a:p>
            <a:pPr lvl="0"/>
            <a:r>
              <a:rPr lang="ar-EG" b="1" i="1" dirty="0"/>
              <a:t>الشفافية : هى علنية الإجراءات مع الجميع</a:t>
            </a:r>
            <a:endParaRPr lang="en-US" b="1" i="1" dirty="0"/>
          </a:p>
          <a:p>
            <a:pPr lvl="0"/>
            <a:r>
              <a:rPr lang="ar-EG" b="1" i="1" dirty="0"/>
              <a:t>العمل على رفع قيم النزاهة وتكريم نزهاء الموظفين الاقل دخلا و الاكثر نزاهتا</a:t>
            </a:r>
            <a:endParaRPr lang="en-US" b="1" i="1" dirty="0"/>
          </a:p>
          <a:p>
            <a:pPr lvl="0"/>
            <a:r>
              <a:rPr lang="ar-EG" b="1" i="1" dirty="0"/>
              <a:t>الفصل بين السلطات وعدم تمركز السلطات في أيد واحدة</a:t>
            </a:r>
            <a:endParaRPr lang="en-US" b="1" i="1" dirty="0"/>
          </a:p>
          <a:p>
            <a:pPr lvl="0"/>
            <a:r>
              <a:rPr lang="ar-EG" b="1" i="1" dirty="0"/>
              <a:t>تشديد العقوبات على مرتكبى أفعال الفساد خاصة  في حالة كبار الموظفين</a:t>
            </a:r>
            <a:endParaRPr lang="en-US" b="1" i="1" dirty="0"/>
          </a:p>
          <a:p>
            <a:pPr lvl="0"/>
            <a:r>
              <a:rPr lang="ar-EG" b="1" i="1" dirty="0"/>
              <a:t>إعطاء قوة للسلطة القضائية وإحترام الأحكام من قبل السلطة التنفيذية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4006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20840"/>
            <a:ext cx="4572000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ar-EG" sz="2000" b="1" i="1" dirty="0"/>
              <a:t>زيادة وتشجيع دور الرقابة والمحاسبة البرلمانية</a:t>
            </a:r>
            <a:endParaRPr lang="en-US" sz="2000" b="1" i="1" dirty="0"/>
          </a:p>
          <a:p>
            <a:pPr lvl="0"/>
            <a:r>
              <a:rPr lang="ar-EG" sz="2000" b="1" i="1" dirty="0"/>
              <a:t>زيادة حرية الصحافة ونشر الجيد والرخيص من حيث الممارسات وفضح الممارسات الرخيصة والفاسدة</a:t>
            </a:r>
            <a:endParaRPr lang="en-US" sz="2000" b="1" i="1" dirty="0"/>
          </a:p>
          <a:p>
            <a:pPr lvl="0"/>
            <a:r>
              <a:rPr lang="ar-EG" sz="2000" b="1" i="1" dirty="0"/>
              <a:t>ليست هناك ملفات بعيدة عن الفتح و الاعلان</a:t>
            </a:r>
            <a:endParaRPr lang="en-US" sz="2000" b="1" i="1" dirty="0"/>
          </a:p>
          <a:p>
            <a:pPr lvl="0"/>
            <a:r>
              <a:rPr lang="ar-EG" sz="2000" b="1" i="1" dirty="0"/>
              <a:t> رفع أجور من لديهم سلطة المراقبة من صغار الموظفين والقضاء والجمارك وغيرهم</a:t>
            </a:r>
            <a:endParaRPr lang="en-US" sz="2000" b="1" i="1" dirty="0"/>
          </a:p>
          <a:p>
            <a:pPr lvl="0"/>
            <a:r>
              <a:rPr lang="en-US" sz="2000" b="1" i="1" dirty="0"/>
              <a:t> </a:t>
            </a:r>
            <a:r>
              <a:rPr lang="ar-EG" sz="2000" b="1" i="1" dirty="0"/>
              <a:t>ديمقراطية الأداء وإحترام رأى الأغلبية وأن تكون هي الواضعة لكل ما يتخذ من أجراءات</a:t>
            </a:r>
            <a:endParaRPr lang="en-US" sz="2000" b="1" i="1" dirty="0"/>
          </a:p>
          <a:p>
            <a:pPr algn="ctr"/>
            <a:r>
              <a:rPr lang="en-US" sz="2000" b="1" i="1" dirty="0"/>
              <a:t> </a:t>
            </a:r>
          </a:p>
          <a:p>
            <a:pPr algn="ctr"/>
            <a:r>
              <a:rPr lang="ar-EG" sz="2800" b="1" i="1" dirty="0"/>
              <a:t>اللهم احفظ مصر من الفسدة و المفسدين</a:t>
            </a:r>
            <a:endParaRPr lang="en-US" sz="2800" b="1" i="1" dirty="0"/>
          </a:p>
          <a:p>
            <a:pPr algn="ctr"/>
            <a:r>
              <a:rPr lang="ar-EG" sz="2800" b="1" i="1" dirty="0"/>
              <a:t> </a:t>
            </a:r>
            <a:endParaRPr lang="en-US" sz="2800" b="1" i="1" dirty="0"/>
          </a:p>
          <a:p>
            <a:pPr algn="ctr"/>
            <a:r>
              <a:rPr lang="ar-EG" sz="2800" b="1" i="1" dirty="0"/>
              <a:t>مع تحياتى .... دكتور عزت الخياط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0715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341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محاضرات في حقوق الانسان ومكافحة الفساد اعداد أ.د.عزت الخياط</vt:lpstr>
      <vt:lpstr>المحاضرة السادسة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batool</dc:creator>
  <cp:lastModifiedBy>batool</cp:lastModifiedBy>
  <cp:revision>5</cp:revision>
  <dcterms:created xsi:type="dcterms:W3CDTF">2020-03-15T23:32:39Z</dcterms:created>
  <dcterms:modified xsi:type="dcterms:W3CDTF">2020-03-23T18:54:00Z</dcterms:modified>
</cp:coreProperties>
</file>